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60" r:id="rId3"/>
    <p:sldId id="261" r:id="rId4"/>
    <p:sldId id="262" r:id="rId5"/>
    <p:sldId id="270" r:id="rId6"/>
    <p:sldId id="263" r:id="rId7"/>
    <p:sldId id="264" r:id="rId8"/>
    <p:sldId id="272" r:id="rId9"/>
    <p:sldId id="268" r:id="rId10"/>
    <p:sldId id="271" r:id="rId11"/>
    <p:sldId id="265" r:id="rId12"/>
    <p:sldId id="266" r:id="rId13"/>
    <p:sldId id="269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9" d="100"/>
          <a:sy n="89" d="100"/>
        </p:scale>
        <p:origin x="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580651-294F-46E1-9965-73AA2C2655D5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8E1C9C-D0DB-4547-BB37-225C6C2EFD7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8947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80651-294F-46E1-9965-73AA2C2655D5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1C9C-D0DB-4547-BB37-225C6C2EF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899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80651-294F-46E1-9965-73AA2C2655D5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1C9C-D0DB-4547-BB37-225C6C2EF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609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80651-294F-46E1-9965-73AA2C2655D5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1C9C-D0DB-4547-BB37-225C6C2EF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96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80651-294F-46E1-9965-73AA2C2655D5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1C9C-D0DB-4547-BB37-225C6C2EFD7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5401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80651-294F-46E1-9965-73AA2C2655D5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1C9C-D0DB-4547-BB37-225C6C2EF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54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80651-294F-46E1-9965-73AA2C2655D5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1C9C-D0DB-4547-BB37-225C6C2EF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052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80651-294F-46E1-9965-73AA2C2655D5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1C9C-D0DB-4547-BB37-225C6C2EF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81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80651-294F-46E1-9965-73AA2C2655D5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1C9C-D0DB-4547-BB37-225C6C2EF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18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80651-294F-46E1-9965-73AA2C2655D5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1C9C-D0DB-4547-BB37-225C6C2EF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257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80651-294F-46E1-9965-73AA2C2655D5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1C9C-D0DB-4547-BB37-225C6C2EF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9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77580651-294F-46E1-9965-73AA2C2655D5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1C8E1C9C-D0DB-4547-BB37-225C6C2EF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75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9E4A5-D0BA-F3E4-7B92-50A1D1662B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Combatting Fake Science Online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514E96-9777-B103-91BE-652A54AEF6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Hayden Estrella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Mentors: Dr. Chris </a:t>
            </a:r>
            <a:r>
              <a:rPr lang="en-US" sz="2400" dirty="0" err="1"/>
              <a:t>Impey</a:t>
            </a:r>
            <a:r>
              <a:rPr lang="en-US" sz="2400" dirty="0"/>
              <a:t> &amp; Dr. Matthew Wenger, Steward Observatory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NASA Space Grant Symposium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Tempe, AZ, April 22, 2023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6B2452-3C50-43E8-E9C1-CEEDDA38F8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4841" y="5079196"/>
            <a:ext cx="1097375" cy="145707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91C2B1D-25BB-F959-D272-934C70620D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04" y="5079196"/>
            <a:ext cx="1560711" cy="1457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40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B75DA-61DA-A345-CD8D-C45868EB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2D901-6F95-5A8C-87AC-D34DBD8FF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9872871" cy="3962400"/>
          </a:xfrm>
        </p:spPr>
        <p:txBody>
          <a:bodyPr>
            <a:normAutofit/>
          </a:bodyPr>
          <a:lstStyle/>
          <a:p>
            <a:pPr algn="l"/>
            <a:r>
              <a:rPr lang="en-US" sz="2000" b="0" i="0" dirty="0">
                <a:solidFill>
                  <a:schemeClr val="accent1">
                    <a:lumMod val="50000"/>
                  </a:schemeClr>
                </a:solidFill>
                <a:effectLst/>
              </a:rPr>
              <a:t>Red Flags: Claims that are false, claims with faulty evidence</a:t>
            </a:r>
          </a:p>
          <a:p>
            <a:pPr algn="l"/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Example Source: </a:t>
            </a: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</a:rPr>
              <a:t>Debunking Evolution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by John Michael Fischer, Website - www.newgeology.us</a:t>
            </a:r>
            <a:endParaRPr lang="en-US" sz="2000" b="0" i="0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lvl="1"/>
            <a:r>
              <a:rPr lang="en-US" sz="1800" b="0" i="0" dirty="0">
                <a:solidFill>
                  <a:schemeClr val="accent1">
                    <a:lumMod val="50000"/>
                  </a:schemeClr>
                </a:solidFill>
                <a:effectLst/>
              </a:rPr>
              <a:t>“‘Evolution’ mixes two things together, one real, one imaginary”</a:t>
            </a:r>
            <a:endParaRPr lang="en-US" sz="2400" b="0" i="0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lvl="1"/>
            <a:r>
              <a:rPr lang="en-US" sz="1800" b="0" i="0" dirty="0">
                <a:solidFill>
                  <a:schemeClr val="accent1">
                    <a:lumMod val="50000"/>
                  </a:schemeClr>
                </a:solidFill>
                <a:effectLst/>
              </a:rPr>
              <a:t>“Variation (microevolution) is the real part.  The types of bird beaks, the colors of moths, leg sizes, etc.”</a:t>
            </a:r>
          </a:p>
          <a:p>
            <a:pPr lvl="1"/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Claim: macroevolution is imaginary</a:t>
            </a:r>
            <a:endParaRPr lang="en-US" sz="1800" b="0" i="0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lvl="1"/>
            <a:r>
              <a:rPr lang="en-US" sz="1800" b="0" i="0" dirty="0">
                <a:solidFill>
                  <a:schemeClr val="accent1">
                    <a:lumMod val="50000"/>
                  </a:schemeClr>
                </a:solidFill>
                <a:effectLst/>
              </a:rPr>
              <a:t>Evidence: “…there are strict limits to variation [microevolution] that are never crossed… Whenever variation is pushed to extremes by </a:t>
            </a:r>
            <a:r>
              <a:rPr lang="en-US" sz="1800" b="0" i="0" dirty="0">
                <a:solidFill>
                  <a:schemeClr val="accent1">
                    <a:lumMod val="50000"/>
                  </a:schemeClr>
                </a:solidFill>
                <a:effectLst/>
                <a:highlight>
                  <a:srgbClr val="FFFF00"/>
                </a:highlight>
              </a:rPr>
              <a:t>selective breeding</a:t>
            </a:r>
            <a:r>
              <a:rPr lang="en-US" sz="1800" b="0" i="0" dirty="0">
                <a:solidFill>
                  <a:schemeClr val="accent1">
                    <a:lumMod val="50000"/>
                  </a:schemeClr>
                </a:solidFill>
                <a:effectLst/>
              </a:rPr>
              <a:t>, the line becomes sterile and dies out.  And as one characteristic increases, others diminish.”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054236-F299-D78B-80A1-64846458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1654" y="246775"/>
            <a:ext cx="2861397" cy="191453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8097C59-58C7-5A81-783F-C328CA3DF9C1}"/>
              </a:ext>
            </a:extLst>
          </p:cNvPr>
          <p:cNvSpPr txBox="1"/>
          <p:nvPr/>
        </p:nvSpPr>
        <p:spPr>
          <a:xfrm>
            <a:off x="9289473" y="2057400"/>
            <a:ext cx="22998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https://evolution.berkeley.edu/evolution-101/the-history-of-life-looking-at-the-patterns/</a:t>
            </a:r>
          </a:p>
        </p:txBody>
      </p:sp>
    </p:spTree>
    <p:extLst>
      <p:ext uri="{BB962C8B-B14F-4D97-AF65-F5344CB8AC3E}">
        <p14:creationId xmlns:p14="http://schemas.microsoft.com/office/powerpoint/2010/main" val="385429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331C5-6ECF-E661-2232-16EA51F5C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DF017-1EDF-94B7-592A-E9520BAAB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9872871" cy="2008909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From the articles that have been currently collected, it was able to classify them with 87% accuracy across all scientific categories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This is great considering the wide variety </a:t>
            </a:r>
          </a:p>
        </p:txBody>
      </p:sp>
    </p:spTree>
    <p:extLst>
      <p:ext uri="{BB962C8B-B14F-4D97-AF65-F5344CB8AC3E}">
        <p14:creationId xmlns:p14="http://schemas.microsoft.com/office/powerpoint/2010/main" val="2368617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B5E80-2C57-5AE1-93F7-50C5484C2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What’s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DE1A5-30D2-7F8A-AC9F-FA1C0B6F5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Deep learning models need A LOT of data to optimize performance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Currently searching for datasets that contain them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Goal: Collect 10s of thousands of articles across all categories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Many datasets have similar purposes for specific categories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Some datasets contain all real articles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Some contain all fake ones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This can be scaled up and become widely available for public usage in order to inform people whether they should be skeptical about the accuracy of information on websites</a:t>
            </a:r>
          </a:p>
        </p:txBody>
      </p:sp>
    </p:spTree>
    <p:extLst>
      <p:ext uri="{BB962C8B-B14F-4D97-AF65-F5344CB8AC3E}">
        <p14:creationId xmlns:p14="http://schemas.microsoft.com/office/powerpoint/2010/main" val="559286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1F3C5-A8E3-D61A-4B5A-6F0339D12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BC637-59A5-7630-F771-DA8B60777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ctr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Thank you to Chris, Matthew, and everyone on the Active Galactic Team</a:t>
            </a:r>
          </a:p>
        </p:txBody>
      </p:sp>
    </p:spTree>
    <p:extLst>
      <p:ext uri="{BB962C8B-B14F-4D97-AF65-F5344CB8AC3E}">
        <p14:creationId xmlns:p14="http://schemas.microsoft.com/office/powerpoint/2010/main" val="1723476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8D3F1-0415-7B48-2A94-E3209977C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2750820"/>
            <a:ext cx="9875520" cy="135636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THANK YOU!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084CE0D-3EAA-D64D-07C1-65D6580426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844" y="2650110"/>
            <a:ext cx="1560711" cy="145707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015E56A-80EC-B471-94BC-2389C0579F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6385" y="2650110"/>
            <a:ext cx="1097375" cy="1457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355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EA2A-68AB-B798-D22F-9DD61FC80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The Internet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83B69-C2FA-DAF1-934E-8D35B5C8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Easy access to all sorts of information from almost anywhere in the world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There are many amazing benefits that can enhance the education of the public if used properly</a:t>
            </a:r>
          </a:p>
          <a:p>
            <a:pPr marL="45720" indent="0" algn="ctr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45720" indent="0" algn="ctr">
              <a:buNone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                              However…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C6240A-1D5B-EC3D-8BCF-156AD335A5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760" y="3532728"/>
            <a:ext cx="4509222" cy="250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463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0148A-2249-3319-A75B-98E467BEE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Misinformation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D6CE0-5619-2CF1-76A2-C01E8740F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2057399"/>
            <a:ext cx="4897582" cy="4009591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There is also easy access to all sorts of misinformation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Many sources easily fool their audience into believing in fake science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Spreads like a virus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Massive challenge to the scientific literacy of the public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175204-3C17-548E-9590-F1E3D62213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4805" y="2254050"/>
            <a:ext cx="3964194" cy="263799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B552B8F-0315-0404-68B0-9D425C5CC929}"/>
              </a:ext>
            </a:extLst>
          </p:cNvPr>
          <p:cNvSpPr txBox="1"/>
          <p:nvPr/>
        </p:nvSpPr>
        <p:spPr>
          <a:xfrm>
            <a:off x="7084805" y="4980076"/>
            <a:ext cx="408016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https://www.vox.com/science-and-health/2018/3/8/17085928/fake-news-study-mit-science</a:t>
            </a:r>
          </a:p>
        </p:txBody>
      </p:sp>
    </p:spTree>
    <p:extLst>
      <p:ext uri="{BB962C8B-B14F-4D97-AF65-F5344CB8AC3E}">
        <p14:creationId xmlns:p14="http://schemas.microsoft.com/office/powerpoint/2010/main" val="2577834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5ED3F-DACE-6952-50D3-4ABCBE0F8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B6B0D-C017-4974-89CF-3620FABC0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9564" y="2916382"/>
            <a:ext cx="9872871" cy="135636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Train a deep learning algorithm to detect whether articles online contain misinformation</a:t>
            </a:r>
          </a:p>
        </p:txBody>
      </p:sp>
    </p:spTree>
    <p:extLst>
      <p:ext uri="{BB962C8B-B14F-4D97-AF65-F5344CB8AC3E}">
        <p14:creationId xmlns:p14="http://schemas.microsoft.com/office/powerpoint/2010/main" val="2833864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9F181-3323-0385-DBC4-29550094E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Deep Learning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A9539-63CE-90FB-BC0B-0CD6C8BB4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999" y="1794164"/>
            <a:ext cx="10654145" cy="163483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Also Known as neural networks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They are a type of Artificial Intelligence (AI) inspired by the human brain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Examples: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ChatGPT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, driverless cars, facial recognition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3A2CC9-61A8-4BBA-BA1B-20D7CBCCDD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3568" y="3429000"/>
            <a:ext cx="6364864" cy="312208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E0692E1-E236-BB4C-5B4D-8C9AF573841C}"/>
              </a:ext>
            </a:extLst>
          </p:cNvPr>
          <p:cNvSpPr txBox="1"/>
          <p:nvPr/>
        </p:nvSpPr>
        <p:spPr>
          <a:xfrm>
            <a:off x="8007927" y="6158345"/>
            <a:ext cx="14962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https://www.bmc.com/blogs/deep-neural-network/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677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DF6F8-2BF3-A6D1-5138-77B0C1D2F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Recent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37C1E-4732-0956-6E11-BF46FE95F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Locate articles online that discuss various fields within science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Classify the article as real or fake 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Upload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url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and classification to app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The information from the articles are later scraped then uploaded to the AI for training, testing, and validation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1304 articles were collected using this system</a:t>
            </a:r>
          </a:p>
        </p:txBody>
      </p:sp>
    </p:spTree>
    <p:extLst>
      <p:ext uri="{BB962C8B-B14F-4D97-AF65-F5344CB8AC3E}">
        <p14:creationId xmlns:p14="http://schemas.microsoft.com/office/powerpoint/2010/main" val="665159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1630ABF-E5AD-9260-FF79-D92CC717B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317" y="267138"/>
            <a:ext cx="11229366" cy="6323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652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7E66B97-FA7C-8D87-13A2-55F338D891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4370" y="462015"/>
            <a:ext cx="9603259" cy="608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951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229CC-1A4A-8392-5534-B59F5D55C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Early Work: Science Tinder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DB98B-C6E4-6564-DE8E-25259EBF4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3532909" cy="315883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Interns would validate each other’s classifications through a tinder-like interface to ensure high accuracy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Eliminated this approach to focus on the quantity of data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876774-D0EF-C1BE-C82A-276A904DA4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4209" y="1923264"/>
            <a:ext cx="3046595" cy="406536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67D2107-6EA5-EE2D-AD0C-79BCEAC4C5C1}"/>
              </a:ext>
            </a:extLst>
          </p:cNvPr>
          <p:cNvSpPr txBox="1"/>
          <p:nvPr/>
        </p:nvSpPr>
        <p:spPr>
          <a:xfrm>
            <a:off x="7758547" y="3241561"/>
            <a:ext cx="2189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Content of Web- scrapped Article would go here</a:t>
            </a:r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id="{E1B0D421-7F83-D371-FCFE-A8C8C2CEC5BE}"/>
              </a:ext>
            </a:extLst>
          </p:cNvPr>
          <p:cNvSpPr/>
          <p:nvPr/>
        </p:nvSpPr>
        <p:spPr>
          <a:xfrm>
            <a:off x="9239577" y="5531426"/>
            <a:ext cx="1662546" cy="519545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Real Button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C7E32832-6D9C-605F-7007-CB6138872565}"/>
              </a:ext>
            </a:extLst>
          </p:cNvPr>
          <p:cNvSpPr/>
          <p:nvPr/>
        </p:nvSpPr>
        <p:spPr>
          <a:xfrm>
            <a:off x="6472890" y="5541816"/>
            <a:ext cx="1662546" cy="519545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Fake Button</a:t>
            </a:r>
          </a:p>
        </p:txBody>
      </p:sp>
    </p:spTree>
    <p:extLst>
      <p:ext uri="{BB962C8B-B14F-4D97-AF65-F5344CB8AC3E}">
        <p14:creationId xmlns:p14="http://schemas.microsoft.com/office/powerpoint/2010/main" val="747873314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TM02900720[[fn=Integral]]</Template>
  <TotalTime>1804</TotalTime>
  <Words>523</Words>
  <Application>Microsoft Office PowerPoint</Application>
  <PresentationFormat>Widescreen</PresentationFormat>
  <Paragraphs>57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Corbel</vt:lpstr>
      <vt:lpstr>Basis</vt:lpstr>
      <vt:lpstr>Combatting Fake Science Online</vt:lpstr>
      <vt:lpstr>The Internet</vt:lpstr>
      <vt:lpstr>Misinformation</vt:lpstr>
      <vt:lpstr>Objective</vt:lpstr>
      <vt:lpstr>Deep Learning Algorithms</vt:lpstr>
      <vt:lpstr>Recent Methods</vt:lpstr>
      <vt:lpstr>PowerPoint Presentation</vt:lpstr>
      <vt:lpstr>PowerPoint Presentation</vt:lpstr>
      <vt:lpstr>Early Work: Science Tinder</vt:lpstr>
      <vt:lpstr>Example</vt:lpstr>
      <vt:lpstr>Results</vt:lpstr>
      <vt:lpstr>What’s Next?</vt:lpstr>
      <vt:lpstr>Acknowledgements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hayden estrella</dc:creator>
  <cp:lastModifiedBy>Coe, Michelle A - (macoe)</cp:lastModifiedBy>
  <cp:revision>22</cp:revision>
  <dcterms:created xsi:type="dcterms:W3CDTF">2023-03-27T17:01:46Z</dcterms:created>
  <dcterms:modified xsi:type="dcterms:W3CDTF">2023-04-14T21:33:59Z</dcterms:modified>
</cp:coreProperties>
</file>